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72" r:id="rId3"/>
    <p:sldId id="258" r:id="rId4"/>
    <p:sldId id="259" r:id="rId5"/>
    <p:sldId id="27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63E8ADA-75D1-4F59-8C2B-B67D24E745D1}">
          <p14:sldIdLst>
            <p14:sldId id="256"/>
            <p14:sldId id="272"/>
            <p14:sldId id="258"/>
            <p14:sldId id="259"/>
            <p14:sldId id="273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F80E4-7EFC-43FD-AC11-754D53806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8412DC-FF04-450A-B76D-2C371956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03D1F-276E-46A2-AAAA-CFC3A833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461D5A-2479-4F0F-A2A3-88C4D270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A1E806-F0ED-4698-BE96-FEE152C8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76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7F9BD5-854C-4D0A-8C3C-3664B54A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D0D2B1-70D0-4A7D-9102-CFA5A2AA1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89BF97-4732-4D12-851A-91E2B01E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1C7953-E5D1-48AE-9BC9-1CF82302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041313-E83E-43C3-B58A-33B04328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78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906A55-5C96-4135-8D69-981BD537D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A9DDEC-C859-482A-BD68-17308BA83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F80B37-7644-447A-805E-D52F6BC92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4A88CA-92FD-4419-84F4-23362502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DF7F4A-5315-4C3E-8BC5-7A3EA23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628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19C10-7DB9-4F97-9DAC-D414E8A3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F9C66E-CE4F-48A0-94EC-F70E95E13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48CFD6-ACEE-41D2-911F-624B404A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CCE3A1-9994-4966-8CC0-BF23D203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97470-A895-472C-89CC-B874E906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6D5AE-D067-4D65-AD2C-3AF6B662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0302E7-ED30-486A-9712-4073915D7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2533E5-6667-4176-A859-681A3DFA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E9A3D-2745-4DD6-8358-C99B2958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BD8F44-3E5A-491D-A338-81F7C5B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71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3BA0A-32B5-4F69-9664-D5DE8CCE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01260-D652-4270-8E54-964662E83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F3B520-53EB-4B03-817E-8527AB53F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60DB8A-13CF-4B4D-BB37-EF11A834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DABEB9-D4F4-4DC7-B2D5-3E077978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E19680-5E63-4AA4-9CBF-6FC8917D7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7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CEF7E-2C40-4E1F-AF56-D80D1597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1D45FE-D689-4209-9F98-C5858AD03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A75A70-C30A-4675-A2BA-CE250EDAE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6987E9-6A0D-4910-88F9-13230AF6D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D7C74B-0F87-435F-BF88-E2340338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83A6946-6779-489D-8527-64E80B77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D62A8A-2B5A-4443-BD67-16B7C7B6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AE304B-5C5E-48AE-B55D-B2260C20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46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0F2D0-552D-47F0-B91B-F9CDCEF9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A744FE3-FED6-41DC-90A8-EEE9A2F0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E9C39A-F19F-4099-86E5-FCA976C1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B8D278-732E-4942-A958-42648AFE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5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244C2C-5F80-43AC-968B-D9B759C0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6EF6B6C-B6B4-45DA-BD1D-C08A9CB4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B732DB-89BA-4929-B7AD-FEE29FA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32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1D097-769D-433A-A31B-7571C3E6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438E3-89AA-497B-89E4-04411AEF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3E1FAB-B456-431C-AA5B-FB8BEFD5C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BF3468-9CC6-46DA-8B08-55D781554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9CDA8C-FD21-4576-B7DB-FA4A9F58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259E65-CA5E-429A-B845-2E8327DD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87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4EB1D-54F8-4126-946D-7A387085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8F80807-71CF-4B64-AA9F-023383B45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A28F83-ACF2-4402-AE64-F7827EE30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EC741F-5899-4283-88F2-5E6DDB05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794C30-0606-4892-9F4C-9C65FEE9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C971BF-0BB0-48D2-B1CB-1B4DE634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71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41D5B-9ACA-4FDE-84B1-3B06C7CA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B3446E-40C6-4E5F-A112-AEAA34C1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3AA877-C5A1-4EF4-95FB-0212B7BF0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F7143-86DC-47C8-9A0C-5174035A858B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0C0232-D6FE-4F06-83E5-8D022AD5C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A7DA2A-92E4-4EDE-B48F-72AF4FFC2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2D073-47B6-48C7-B7D1-9331BFE82B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52CCBF-6442-47CE-B084-43CF558F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2" y="0"/>
            <a:ext cx="12309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1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BD07C4-882A-49CF-9871-10C955CEAB92}"/>
              </a:ext>
            </a:extLst>
          </p:cNvPr>
          <p:cNvSpPr txBox="1"/>
          <p:nvPr/>
        </p:nvSpPr>
        <p:spPr>
          <a:xfrm>
            <a:off x="3029606" y="0"/>
            <a:ext cx="613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0D39C-1C9B-4C9C-8757-0A74CB562950}"/>
              </a:ext>
            </a:extLst>
          </p:cNvPr>
          <p:cNvSpPr txBox="1"/>
          <p:nvPr/>
        </p:nvSpPr>
        <p:spPr>
          <a:xfrm>
            <a:off x="6946024" y="706086"/>
            <a:ext cx="5245976" cy="6186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kern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Информация является важным фактором производства в Китае. Китай является одним из крупнейших производителей товаров и услуг в мире, и доступ к информации обычно обеспечивает компаниям конкурентное преимущество.</a:t>
            </a:r>
            <a:endParaRPr lang="ru-RU" sz="3600" i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D6BB10-BF6E-48A5-B522-DE393529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06086"/>
            <a:ext cx="6948155" cy="61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30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2769CA-5308-4E1D-9ABB-054A7B188508}"/>
              </a:ext>
            </a:extLst>
          </p:cNvPr>
          <p:cNvSpPr txBox="1"/>
          <p:nvPr/>
        </p:nvSpPr>
        <p:spPr>
          <a:xfrm>
            <a:off x="0" y="614854"/>
            <a:ext cx="12192000" cy="1555234"/>
          </a:xfrm>
          <a:prstGeom prst="rect">
            <a:avLst/>
          </a:prstGeom>
          <a:solidFill>
            <a:srgbClr val="FFC000">
              <a:alpha val="79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Показатели доступности интернета 85% населения;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Доля государственных услуг, которые население может получить с использованием информационных и телекоммуникационных технологий 99%;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F7660B-C268-4084-9B1B-B1422990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440"/>
            <a:ext cx="6648229" cy="4480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91D889-96DC-496F-BDC3-86F008E0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377440"/>
            <a:ext cx="548640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ECF5C-D422-4F16-A306-774441A440D0}"/>
              </a:ext>
            </a:extLst>
          </p:cNvPr>
          <p:cNvSpPr txBox="1"/>
          <p:nvPr/>
        </p:nvSpPr>
        <p:spPr>
          <a:xfrm>
            <a:off x="1" y="632776"/>
            <a:ext cx="68737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Специфический ресурс для Китая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A53FC-FEC9-40C3-AD27-3CB7DBA838D3}"/>
              </a:ext>
            </a:extLst>
          </p:cNvPr>
          <p:cNvSpPr txBox="1"/>
          <p:nvPr/>
        </p:nvSpPr>
        <p:spPr>
          <a:xfrm>
            <a:off x="111671" y="1874728"/>
            <a:ext cx="67620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kern="0" dirty="0">
                <a:solidFill>
                  <a:srgbClr val="CC006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активно инвестирует в исследования и разработки, чтобы улучшить свои технологические возможности и стимулировать инновации в различных отраслях производства.</a:t>
            </a:r>
            <a:endParaRPr lang="ru-RU" sz="3600" i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C00018-B5C2-4DAB-A3E3-3FDBB24C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66" y="0"/>
            <a:ext cx="5318234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C0ADE-C809-4323-9D93-1781B539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64" y="3048001"/>
            <a:ext cx="531823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71D2E9-B525-42D6-A6C3-8EAF1E748B25}"/>
              </a:ext>
            </a:extLst>
          </p:cNvPr>
          <p:cNvSpPr txBox="1"/>
          <p:nvPr/>
        </p:nvSpPr>
        <p:spPr>
          <a:xfrm>
            <a:off x="1" y="3428998"/>
            <a:ext cx="6096000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Число специалистов в области ИТ в Китае более 5 миллионов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Научные и исследовательские учреждения в Китае более 6 000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83174F-DAE5-4A76-BF5D-91B89A23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1DE123-3B42-4D3A-83DB-C9A556C5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5791200" cy="34289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9DDD93-2B44-44B6-ADAC-99690662A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561081"/>
            <a:ext cx="5791200" cy="32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DF5DA-0F88-4F43-93EB-3165A0D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8535"/>
          </a:xfrm>
        </p:spPr>
        <p:txBody>
          <a:bodyPr>
            <a:normAutofit/>
          </a:bodyPr>
          <a:lstStyle/>
          <a:p>
            <a:pPr algn="ctr"/>
            <a:r>
              <a:rPr lang="ru-RU" sz="9600" b="1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  <a:cs typeface="Times New Roman" panose="02020603050405020304" pitchFamily="18" charset="0"/>
              </a:rPr>
              <a:t>КОНЕЦ</a:t>
            </a:r>
            <a:r>
              <a:rPr lang="ru-RU" sz="9600" spc="3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AA1960D-071D-4A1D-9CBD-4C164125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491174"/>
            <a:ext cx="9439422" cy="5366826"/>
          </a:xfrm>
          <a:prstGeom prst="rect">
            <a:avLst/>
          </a:prstGeom>
        </p:spPr>
      </p:pic>
      <p:sp>
        <p:nvSpPr>
          <p:cNvPr id="3" name="Блок-схема: альтернативный процесс 2">
            <a:extLst>
              <a:ext uri="{FF2B5EF4-FFF2-40B4-BE49-F238E27FC236}">
                <a16:creationId xmlns:a16="http://schemas.microsoft.com/office/drawing/2014/main" id="{29A621FE-873D-4AD3-87A8-AB85E505E894}"/>
              </a:ext>
            </a:extLst>
          </p:cNvPr>
          <p:cNvSpPr/>
          <p:nvPr/>
        </p:nvSpPr>
        <p:spPr>
          <a:xfrm>
            <a:off x="0" y="42202"/>
            <a:ext cx="12192000" cy="1702192"/>
          </a:xfrm>
          <a:prstGeom prst="flowChartAlternateProcess">
            <a:avLst/>
          </a:prstGeom>
          <a:solidFill>
            <a:srgbClr val="FFC000"/>
          </a:solidFill>
          <a:ln w="15875" cap="sq" cmpd="thinThick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192000"/>
                      <a:gd name="connsiteY0" fmla="*/ 283699 h 1702192"/>
                      <a:gd name="connsiteX1" fmla="*/ 283699 w 12192000"/>
                      <a:gd name="connsiteY1" fmla="*/ 0 h 1702192"/>
                      <a:gd name="connsiteX2" fmla="*/ 1097421 w 12192000"/>
                      <a:gd name="connsiteY2" fmla="*/ 0 h 1702192"/>
                      <a:gd name="connsiteX3" fmla="*/ 1446159 w 12192000"/>
                      <a:gd name="connsiteY3" fmla="*/ 0 h 1702192"/>
                      <a:gd name="connsiteX4" fmla="*/ 2027389 w 12192000"/>
                      <a:gd name="connsiteY4" fmla="*/ 0 h 1702192"/>
                      <a:gd name="connsiteX5" fmla="*/ 2724865 w 12192000"/>
                      <a:gd name="connsiteY5" fmla="*/ 0 h 1702192"/>
                      <a:gd name="connsiteX6" fmla="*/ 3538588 w 12192000"/>
                      <a:gd name="connsiteY6" fmla="*/ 0 h 1702192"/>
                      <a:gd name="connsiteX7" fmla="*/ 4236064 w 12192000"/>
                      <a:gd name="connsiteY7" fmla="*/ 0 h 1702192"/>
                      <a:gd name="connsiteX8" fmla="*/ 5049786 w 12192000"/>
                      <a:gd name="connsiteY8" fmla="*/ 0 h 1702192"/>
                      <a:gd name="connsiteX9" fmla="*/ 5747262 w 12192000"/>
                      <a:gd name="connsiteY9" fmla="*/ 0 h 1702192"/>
                      <a:gd name="connsiteX10" fmla="*/ 6096000 w 12192000"/>
                      <a:gd name="connsiteY10" fmla="*/ 0 h 1702192"/>
                      <a:gd name="connsiteX11" fmla="*/ 6793476 w 12192000"/>
                      <a:gd name="connsiteY11" fmla="*/ 0 h 1702192"/>
                      <a:gd name="connsiteX12" fmla="*/ 7258460 w 12192000"/>
                      <a:gd name="connsiteY12" fmla="*/ 0 h 1702192"/>
                      <a:gd name="connsiteX13" fmla="*/ 7607198 w 12192000"/>
                      <a:gd name="connsiteY13" fmla="*/ 0 h 1702192"/>
                      <a:gd name="connsiteX14" fmla="*/ 7839690 w 12192000"/>
                      <a:gd name="connsiteY14" fmla="*/ 0 h 1702192"/>
                      <a:gd name="connsiteX15" fmla="*/ 8188428 w 12192000"/>
                      <a:gd name="connsiteY15" fmla="*/ 0 h 1702192"/>
                      <a:gd name="connsiteX16" fmla="*/ 8537166 w 12192000"/>
                      <a:gd name="connsiteY16" fmla="*/ 0 h 1702192"/>
                      <a:gd name="connsiteX17" fmla="*/ 9118397 w 12192000"/>
                      <a:gd name="connsiteY17" fmla="*/ 0 h 1702192"/>
                      <a:gd name="connsiteX18" fmla="*/ 9699627 w 12192000"/>
                      <a:gd name="connsiteY18" fmla="*/ 0 h 1702192"/>
                      <a:gd name="connsiteX19" fmla="*/ 10164611 w 12192000"/>
                      <a:gd name="connsiteY19" fmla="*/ 0 h 1702192"/>
                      <a:gd name="connsiteX20" fmla="*/ 10978333 w 12192000"/>
                      <a:gd name="connsiteY20" fmla="*/ 0 h 1702192"/>
                      <a:gd name="connsiteX21" fmla="*/ 11327071 w 12192000"/>
                      <a:gd name="connsiteY21" fmla="*/ 0 h 1702192"/>
                      <a:gd name="connsiteX22" fmla="*/ 11908301 w 12192000"/>
                      <a:gd name="connsiteY22" fmla="*/ 0 h 1702192"/>
                      <a:gd name="connsiteX23" fmla="*/ 12192000 w 12192000"/>
                      <a:gd name="connsiteY23" fmla="*/ 283699 h 1702192"/>
                      <a:gd name="connsiteX24" fmla="*/ 12192000 w 12192000"/>
                      <a:gd name="connsiteY24" fmla="*/ 828400 h 1702192"/>
                      <a:gd name="connsiteX25" fmla="*/ 12192000 w 12192000"/>
                      <a:gd name="connsiteY25" fmla="*/ 1418493 h 1702192"/>
                      <a:gd name="connsiteX26" fmla="*/ 11908301 w 12192000"/>
                      <a:gd name="connsiteY26" fmla="*/ 1702192 h 1702192"/>
                      <a:gd name="connsiteX27" fmla="*/ 11443317 w 12192000"/>
                      <a:gd name="connsiteY27" fmla="*/ 1702192 h 1702192"/>
                      <a:gd name="connsiteX28" fmla="*/ 10862087 w 12192000"/>
                      <a:gd name="connsiteY28" fmla="*/ 1702192 h 1702192"/>
                      <a:gd name="connsiteX29" fmla="*/ 10397103 w 12192000"/>
                      <a:gd name="connsiteY29" fmla="*/ 1702192 h 1702192"/>
                      <a:gd name="connsiteX30" fmla="*/ 9932119 w 12192000"/>
                      <a:gd name="connsiteY30" fmla="*/ 1702192 h 1702192"/>
                      <a:gd name="connsiteX31" fmla="*/ 9467135 w 12192000"/>
                      <a:gd name="connsiteY31" fmla="*/ 1702192 h 1702192"/>
                      <a:gd name="connsiteX32" fmla="*/ 9234643 w 12192000"/>
                      <a:gd name="connsiteY32" fmla="*/ 1702192 h 1702192"/>
                      <a:gd name="connsiteX33" fmla="*/ 8420920 w 12192000"/>
                      <a:gd name="connsiteY33" fmla="*/ 1702192 h 1702192"/>
                      <a:gd name="connsiteX34" fmla="*/ 7607198 w 12192000"/>
                      <a:gd name="connsiteY34" fmla="*/ 1702192 h 1702192"/>
                      <a:gd name="connsiteX35" fmla="*/ 7374706 w 12192000"/>
                      <a:gd name="connsiteY35" fmla="*/ 1702192 h 1702192"/>
                      <a:gd name="connsiteX36" fmla="*/ 7025968 w 12192000"/>
                      <a:gd name="connsiteY36" fmla="*/ 1702192 h 1702192"/>
                      <a:gd name="connsiteX37" fmla="*/ 6444738 w 12192000"/>
                      <a:gd name="connsiteY37" fmla="*/ 1702192 h 1702192"/>
                      <a:gd name="connsiteX38" fmla="*/ 5747262 w 12192000"/>
                      <a:gd name="connsiteY38" fmla="*/ 1702192 h 1702192"/>
                      <a:gd name="connsiteX39" fmla="*/ 5282278 w 12192000"/>
                      <a:gd name="connsiteY39" fmla="*/ 1702192 h 1702192"/>
                      <a:gd name="connsiteX40" fmla="*/ 4933540 w 12192000"/>
                      <a:gd name="connsiteY40" fmla="*/ 1702192 h 1702192"/>
                      <a:gd name="connsiteX41" fmla="*/ 4584802 w 12192000"/>
                      <a:gd name="connsiteY41" fmla="*/ 1702192 h 1702192"/>
                      <a:gd name="connsiteX42" fmla="*/ 3887326 w 12192000"/>
                      <a:gd name="connsiteY42" fmla="*/ 1702192 h 1702192"/>
                      <a:gd name="connsiteX43" fmla="*/ 3654834 w 12192000"/>
                      <a:gd name="connsiteY43" fmla="*/ 1702192 h 1702192"/>
                      <a:gd name="connsiteX44" fmla="*/ 3189849 w 12192000"/>
                      <a:gd name="connsiteY44" fmla="*/ 1702192 h 1702192"/>
                      <a:gd name="connsiteX45" fmla="*/ 2608619 w 12192000"/>
                      <a:gd name="connsiteY45" fmla="*/ 1702192 h 1702192"/>
                      <a:gd name="connsiteX46" fmla="*/ 2259881 w 12192000"/>
                      <a:gd name="connsiteY46" fmla="*/ 1702192 h 1702192"/>
                      <a:gd name="connsiteX47" fmla="*/ 1446159 w 12192000"/>
                      <a:gd name="connsiteY47" fmla="*/ 1702192 h 1702192"/>
                      <a:gd name="connsiteX48" fmla="*/ 1213667 w 12192000"/>
                      <a:gd name="connsiteY48" fmla="*/ 1702192 h 1702192"/>
                      <a:gd name="connsiteX49" fmla="*/ 981175 w 12192000"/>
                      <a:gd name="connsiteY49" fmla="*/ 1702192 h 1702192"/>
                      <a:gd name="connsiteX50" fmla="*/ 283699 w 12192000"/>
                      <a:gd name="connsiteY50" fmla="*/ 1702192 h 1702192"/>
                      <a:gd name="connsiteX51" fmla="*/ 0 w 12192000"/>
                      <a:gd name="connsiteY51" fmla="*/ 1418493 h 1702192"/>
                      <a:gd name="connsiteX52" fmla="*/ 0 w 12192000"/>
                      <a:gd name="connsiteY52" fmla="*/ 851096 h 1702192"/>
                      <a:gd name="connsiteX53" fmla="*/ 0 w 12192000"/>
                      <a:gd name="connsiteY53" fmla="*/ 283699 h 1702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2192000" h="1702192" fill="none" extrusionOk="0">
                        <a:moveTo>
                          <a:pt x="0" y="283699"/>
                        </a:moveTo>
                        <a:cubicBezTo>
                          <a:pt x="8166" y="98335"/>
                          <a:pt x="110308" y="-29698"/>
                          <a:pt x="283699" y="0"/>
                        </a:cubicBezTo>
                        <a:cubicBezTo>
                          <a:pt x="684624" y="-81286"/>
                          <a:pt x="692972" y="13017"/>
                          <a:pt x="1097421" y="0"/>
                        </a:cubicBezTo>
                        <a:cubicBezTo>
                          <a:pt x="1501870" y="-13017"/>
                          <a:pt x="1332082" y="40564"/>
                          <a:pt x="1446159" y="0"/>
                        </a:cubicBezTo>
                        <a:cubicBezTo>
                          <a:pt x="1560236" y="-40564"/>
                          <a:pt x="1852511" y="45004"/>
                          <a:pt x="2027389" y="0"/>
                        </a:cubicBezTo>
                        <a:cubicBezTo>
                          <a:pt x="2202267" y="-45004"/>
                          <a:pt x="2403450" y="55597"/>
                          <a:pt x="2724865" y="0"/>
                        </a:cubicBezTo>
                        <a:cubicBezTo>
                          <a:pt x="3046280" y="-55597"/>
                          <a:pt x="3192876" y="11204"/>
                          <a:pt x="3538588" y="0"/>
                        </a:cubicBezTo>
                        <a:cubicBezTo>
                          <a:pt x="3884300" y="-11204"/>
                          <a:pt x="3921317" y="43947"/>
                          <a:pt x="4236064" y="0"/>
                        </a:cubicBezTo>
                        <a:cubicBezTo>
                          <a:pt x="4550811" y="-43947"/>
                          <a:pt x="4812571" y="23618"/>
                          <a:pt x="5049786" y="0"/>
                        </a:cubicBezTo>
                        <a:cubicBezTo>
                          <a:pt x="5287001" y="-23618"/>
                          <a:pt x="5467032" y="63748"/>
                          <a:pt x="5747262" y="0"/>
                        </a:cubicBezTo>
                        <a:cubicBezTo>
                          <a:pt x="6027492" y="-63748"/>
                          <a:pt x="6021710" y="21584"/>
                          <a:pt x="6096000" y="0"/>
                        </a:cubicBezTo>
                        <a:cubicBezTo>
                          <a:pt x="6170290" y="-21584"/>
                          <a:pt x="6620227" y="11733"/>
                          <a:pt x="6793476" y="0"/>
                        </a:cubicBezTo>
                        <a:cubicBezTo>
                          <a:pt x="6966725" y="-11733"/>
                          <a:pt x="7096185" y="24507"/>
                          <a:pt x="7258460" y="0"/>
                        </a:cubicBezTo>
                        <a:cubicBezTo>
                          <a:pt x="7420735" y="-24507"/>
                          <a:pt x="7455332" y="27778"/>
                          <a:pt x="7607198" y="0"/>
                        </a:cubicBezTo>
                        <a:cubicBezTo>
                          <a:pt x="7759064" y="-27778"/>
                          <a:pt x="7741302" y="25397"/>
                          <a:pt x="7839690" y="0"/>
                        </a:cubicBezTo>
                        <a:cubicBezTo>
                          <a:pt x="7938078" y="-25397"/>
                          <a:pt x="8086749" y="12489"/>
                          <a:pt x="8188428" y="0"/>
                        </a:cubicBezTo>
                        <a:cubicBezTo>
                          <a:pt x="8290107" y="-12489"/>
                          <a:pt x="8463648" y="7831"/>
                          <a:pt x="8537166" y="0"/>
                        </a:cubicBezTo>
                        <a:cubicBezTo>
                          <a:pt x="8610684" y="-7831"/>
                          <a:pt x="8917273" y="34949"/>
                          <a:pt x="9118397" y="0"/>
                        </a:cubicBezTo>
                        <a:cubicBezTo>
                          <a:pt x="9319521" y="-34949"/>
                          <a:pt x="9578365" y="59298"/>
                          <a:pt x="9699627" y="0"/>
                        </a:cubicBezTo>
                        <a:cubicBezTo>
                          <a:pt x="9820889" y="-59298"/>
                          <a:pt x="10009425" y="29955"/>
                          <a:pt x="10164611" y="0"/>
                        </a:cubicBezTo>
                        <a:cubicBezTo>
                          <a:pt x="10319797" y="-29955"/>
                          <a:pt x="10585249" y="47430"/>
                          <a:pt x="10978333" y="0"/>
                        </a:cubicBezTo>
                        <a:cubicBezTo>
                          <a:pt x="11371417" y="-47430"/>
                          <a:pt x="11188605" y="34085"/>
                          <a:pt x="11327071" y="0"/>
                        </a:cubicBezTo>
                        <a:cubicBezTo>
                          <a:pt x="11465537" y="-34085"/>
                          <a:pt x="11661014" y="68752"/>
                          <a:pt x="11908301" y="0"/>
                        </a:cubicBezTo>
                        <a:cubicBezTo>
                          <a:pt x="12091812" y="-9422"/>
                          <a:pt x="12202834" y="101021"/>
                          <a:pt x="12192000" y="283699"/>
                        </a:cubicBezTo>
                        <a:cubicBezTo>
                          <a:pt x="12231368" y="422819"/>
                          <a:pt x="12187093" y="617538"/>
                          <a:pt x="12192000" y="828400"/>
                        </a:cubicBezTo>
                        <a:cubicBezTo>
                          <a:pt x="12196907" y="1039262"/>
                          <a:pt x="12153413" y="1203190"/>
                          <a:pt x="12192000" y="1418493"/>
                        </a:cubicBezTo>
                        <a:cubicBezTo>
                          <a:pt x="12194532" y="1607516"/>
                          <a:pt x="12029618" y="1688906"/>
                          <a:pt x="11908301" y="1702192"/>
                        </a:cubicBezTo>
                        <a:cubicBezTo>
                          <a:pt x="11756678" y="1727257"/>
                          <a:pt x="11638916" y="1664831"/>
                          <a:pt x="11443317" y="1702192"/>
                        </a:cubicBezTo>
                        <a:cubicBezTo>
                          <a:pt x="11247718" y="1739553"/>
                          <a:pt x="11089818" y="1643785"/>
                          <a:pt x="10862087" y="1702192"/>
                        </a:cubicBezTo>
                        <a:cubicBezTo>
                          <a:pt x="10634356" y="1760599"/>
                          <a:pt x="10507751" y="1684861"/>
                          <a:pt x="10397103" y="1702192"/>
                        </a:cubicBezTo>
                        <a:cubicBezTo>
                          <a:pt x="10286455" y="1719523"/>
                          <a:pt x="10110927" y="1660698"/>
                          <a:pt x="9932119" y="1702192"/>
                        </a:cubicBezTo>
                        <a:cubicBezTo>
                          <a:pt x="9753311" y="1743686"/>
                          <a:pt x="9578305" y="1664194"/>
                          <a:pt x="9467135" y="1702192"/>
                        </a:cubicBezTo>
                        <a:cubicBezTo>
                          <a:pt x="9355965" y="1740190"/>
                          <a:pt x="9341141" y="1691082"/>
                          <a:pt x="9234643" y="1702192"/>
                        </a:cubicBezTo>
                        <a:cubicBezTo>
                          <a:pt x="9128145" y="1713302"/>
                          <a:pt x="8721121" y="1611949"/>
                          <a:pt x="8420920" y="1702192"/>
                        </a:cubicBezTo>
                        <a:cubicBezTo>
                          <a:pt x="8120719" y="1792435"/>
                          <a:pt x="7915154" y="1632194"/>
                          <a:pt x="7607198" y="1702192"/>
                        </a:cubicBezTo>
                        <a:cubicBezTo>
                          <a:pt x="7299242" y="1772190"/>
                          <a:pt x="7482413" y="1678809"/>
                          <a:pt x="7374706" y="1702192"/>
                        </a:cubicBezTo>
                        <a:cubicBezTo>
                          <a:pt x="7266999" y="1725575"/>
                          <a:pt x="7146889" y="1665309"/>
                          <a:pt x="7025968" y="1702192"/>
                        </a:cubicBezTo>
                        <a:cubicBezTo>
                          <a:pt x="6905047" y="1739075"/>
                          <a:pt x="6613520" y="1651024"/>
                          <a:pt x="6444738" y="1702192"/>
                        </a:cubicBezTo>
                        <a:cubicBezTo>
                          <a:pt x="6275956" y="1753360"/>
                          <a:pt x="6076187" y="1639778"/>
                          <a:pt x="5747262" y="1702192"/>
                        </a:cubicBezTo>
                        <a:cubicBezTo>
                          <a:pt x="5418337" y="1764606"/>
                          <a:pt x="5492144" y="1672364"/>
                          <a:pt x="5282278" y="1702192"/>
                        </a:cubicBezTo>
                        <a:cubicBezTo>
                          <a:pt x="5072412" y="1732020"/>
                          <a:pt x="5041505" y="1688529"/>
                          <a:pt x="4933540" y="1702192"/>
                        </a:cubicBezTo>
                        <a:cubicBezTo>
                          <a:pt x="4825575" y="1715855"/>
                          <a:pt x="4746358" y="1692607"/>
                          <a:pt x="4584802" y="1702192"/>
                        </a:cubicBezTo>
                        <a:cubicBezTo>
                          <a:pt x="4423246" y="1711777"/>
                          <a:pt x="4169198" y="1699693"/>
                          <a:pt x="3887326" y="1702192"/>
                        </a:cubicBezTo>
                        <a:cubicBezTo>
                          <a:pt x="3605454" y="1704691"/>
                          <a:pt x="3756502" y="1678282"/>
                          <a:pt x="3654834" y="1702192"/>
                        </a:cubicBezTo>
                        <a:cubicBezTo>
                          <a:pt x="3553166" y="1726102"/>
                          <a:pt x="3356458" y="1669926"/>
                          <a:pt x="3189849" y="1702192"/>
                        </a:cubicBezTo>
                        <a:cubicBezTo>
                          <a:pt x="3023240" y="1734458"/>
                          <a:pt x="2749317" y="1640339"/>
                          <a:pt x="2608619" y="1702192"/>
                        </a:cubicBezTo>
                        <a:cubicBezTo>
                          <a:pt x="2467921" y="1764045"/>
                          <a:pt x="2331352" y="1681368"/>
                          <a:pt x="2259881" y="1702192"/>
                        </a:cubicBezTo>
                        <a:cubicBezTo>
                          <a:pt x="2188410" y="1723016"/>
                          <a:pt x="1833585" y="1605487"/>
                          <a:pt x="1446159" y="1702192"/>
                        </a:cubicBezTo>
                        <a:cubicBezTo>
                          <a:pt x="1058733" y="1798897"/>
                          <a:pt x="1272432" y="1695666"/>
                          <a:pt x="1213667" y="1702192"/>
                        </a:cubicBezTo>
                        <a:cubicBezTo>
                          <a:pt x="1154902" y="1708718"/>
                          <a:pt x="1077616" y="1686442"/>
                          <a:pt x="981175" y="1702192"/>
                        </a:cubicBezTo>
                        <a:cubicBezTo>
                          <a:pt x="884734" y="1717942"/>
                          <a:pt x="616764" y="1646950"/>
                          <a:pt x="283699" y="1702192"/>
                        </a:cubicBezTo>
                        <a:cubicBezTo>
                          <a:pt x="96347" y="1706222"/>
                          <a:pt x="2753" y="1608339"/>
                          <a:pt x="0" y="1418493"/>
                        </a:cubicBezTo>
                        <a:cubicBezTo>
                          <a:pt x="-43698" y="1134841"/>
                          <a:pt x="22655" y="1070094"/>
                          <a:pt x="0" y="851096"/>
                        </a:cubicBezTo>
                        <a:cubicBezTo>
                          <a:pt x="-22655" y="632098"/>
                          <a:pt x="31159" y="538647"/>
                          <a:pt x="0" y="283699"/>
                        </a:cubicBezTo>
                        <a:close/>
                      </a:path>
                      <a:path w="12192000" h="1702192" stroke="0" extrusionOk="0">
                        <a:moveTo>
                          <a:pt x="0" y="283699"/>
                        </a:moveTo>
                        <a:cubicBezTo>
                          <a:pt x="-18415" y="115657"/>
                          <a:pt x="107105" y="7473"/>
                          <a:pt x="283699" y="0"/>
                        </a:cubicBezTo>
                        <a:cubicBezTo>
                          <a:pt x="677470" y="-90963"/>
                          <a:pt x="779699" y="44180"/>
                          <a:pt x="1097421" y="0"/>
                        </a:cubicBezTo>
                        <a:cubicBezTo>
                          <a:pt x="1415143" y="-44180"/>
                          <a:pt x="1371315" y="1699"/>
                          <a:pt x="1562405" y="0"/>
                        </a:cubicBezTo>
                        <a:cubicBezTo>
                          <a:pt x="1753495" y="-1699"/>
                          <a:pt x="1755102" y="38465"/>
                          <a:pt x="1911143" y="0"/>
                        </a:cubicBezTo>
                        <a:cubicBezTo>
                          <a:pt x="2067184" y="-38465"/>
                          <a:pt x="2404147" y="20801"/>
                          <a:pt x="2608619" y="0"/>
                        </a:cubicBezTo>
                        <a:cubicBezTo>
                          <a:pt x="2813091" y="-20801"/>
                          <a:pt x="2929049" y="49166"/>
                          <a:pt x="3073603" y="0"/>
                        </a:cubicBezTo>
                        <a:cubicBezTo>
                          <a:pt x="3218157" y="-49166"/>
                          <a:pt x="3660883" y="8189"/>
                          <a:pt x="3887326" y="0"/>
                        </a:cubicBezTo>
                        <a:cubicBezTo>
                          <a:pt x="4113769" y="-8189"/>
                          <a:pt x="4094352" y="35497"/>
                          <a:pt x="4236064" y="0"/>
                        </a:cubicBezTo>
                        <a:cubicBezTo>
                          <a:pt x="4377776" y="-35497"/>
                          <a:pt x="4796591" y="93943"/>
                          <a:pt x="5049786" y="0"/>
                        </a:cubicBezTo>
                        <a:cubicBezTo>
                          <a:pt x="5302981" y="-93943"/>
                          <a:pt x="5199033" y="26388"/>
                          <a:pt x="5282278" y="0"/>
                        </a:cubicBezTo>
                        <a:cubicBezTo>
                          <a:pt x="5365523" y="-26388"/>
                          <a:pt x="5606312" y="6160"/>
                          <a:pt x="5863508" y="0"/>
                        </a:cubicBezTo>
                        <a:cubicBezTo>
                          <a:pt x="6120704" y="-6160"/>
                          <a:pt x="6271237" y="52790"/>
                          <a:pt x="6444738" y="0"/>
                        </a:cubicBezTo>
                        <a:cubicBezTo>
                          <a:pt x="6618239" y="-52790"/>
                          <a:pt x="6752269" y="42060"/>
                          <a:pt x="6909722" y="0"/>
                        </a:cubicBezTo>
                        <a:cubicBezTo>
                          <a:pt x="7067175" y="-42060"/>
                          <a:pt x="7430514" y="12990"/>
                          <a:pt x="7723444" y="0"/>
                        </a:cubicBezTo>
                        <a:cubicBezTo>
                          <a:pt x="8016374" y="-12990"/>
                          <a:pt x="8231507" y="56019"/>
                          <a:pt x="8537166" y="0"/>
                        </a:cubicBezTo>
                        <a:cubicBezTo>
                          <a:pt x="8842825" y="-56019"/>
                          <a:pt x="8719745" y="2429"/>
                          <a:pt x="8885904" y="0"/>
                        </a:cubicBezTo>
                        <a:cubicBezTo>
                          <a:pt x="9052063" y="-2429"/>
                          <a:pt x="9330915" y="63127"/>
                          <a:pt x="9467135" y="0"/>
                        </a:cubicBezTo>
                        <a:cubicBezTo>
                          <a:pt x="9603355" y="-63127"/>
                          <a:pt x="10017674" y="57299"/>
                          <a:pt x="10280857" y="0"/>
                        </a:cubicBezTo>
                        <a:cubicBezTo>
                          <a:pt x="10544040" y="-57299"/>
                          <a:pt x="10685814" y="26135"/>
                          <a:pt x="10862087" y="0"/>
                        </a:cubicBezTo>
                        <a:cubicBezTo>
                          <a:pt x="11038360" y="-26135"/>
                          <a:pt x="10982681" y="22760"/>
                          <a:pt x="11094579" y="0"/>
                        </a:cubicBezTo>
                        <a:cubicBezTo>
                          <a:pt x="11206477" y="-22760"/>
                          <a:pt x="11653352" y="3245"/>
                          <a:pt x="11908301" y="0"/>
                        </a:cubicBezTo>
                        <a:cubicBezTo>
                          <a:pt x="12092840" y="-16524"/>
                          <a:pt x="12175144" y="153776"/>
                          <a:pt x="12192000" y="283699"/>
                        </a:cubicBezTo>
                        <a:cubicBezTo>
                          <a:pt x="12257436" y="436161"/>
                          <a:pt x="12172000" y="624666"/>
                          <a:pt x="12192000" y="839748"/>
                        </a:cubicBezTo>
                        <a:cubicBezTo>
                          <a:pt x="12212000" y="1054830"/>
                          <a:pt x="12150225" y="1245632"/>
                          <a:pt x="12192000" y="1418493"/>
                        </a:cubicBezTo>
                        <a:cubicBezTo>
                          <a:pt x="12158985" y="1573308"/>
                          <a:pt x="12086517" y="1720731"/>
                          <a:pt x="11908301" y="1702192"/>
                        </a:cubicBezTo>
                        <a:cubicBezTo>
                          <a:pt x="11762955" y="1770325"/>
                          <a:pt x="11452869" y="1681972"/>
                          <a:pt x="11327071" y="1702192"/>
                        </a:cubicBezTo>
                        <a:cubicBezTo>
                          <a:pt x="11201273" y="1722412"/>
                          <a:pt x="11134490" y="1662858"/>
                          <a:pt x="10978333" y="1702192"/>
                        </a:cubicBezTo>
                        <a:cubicBezTo>
                          <a:pt x="10822176" y="1741526"/>
                          <a:pt x="10542772" y="1645810"/>
                          <a:pt x="10280857" y="1702192"/>
                        </a:cubicBezTo>
                        <a:cubicBezTo>
                          <a:pt x="10018942" y="1758574"/>
                          <a:pt x="10098863" y="1660957"/>
                          <a:pt x="9932119" y="1702192"/>
                        </a:cubicBezTo>
                        <a:cubicBezTo>
                          <a:pt x="9765375" y="1743427"/>
                          <a:pt x="9456259" y="1627318"/>
                          <a:pt x="9234643" y="1702192"/>
                        </a:cubicBezTo>
                        <a:cubicBezTo>
                          <a:pt x="9013027" y="1777066"/>
                          <a:pt x="9068234" y="1685322"/>
                          <a:pt x="9002151" y="1702192"/>
                        </a:cubicBezTo>
                        <a:cubicBezTo>
                          <a:pt x="8936068" y="1719062"/>
                          <a:pt x="8598857" y="1637279"/>
                          <a:pt x="8304674" y="1702192"/>
                        </a:cubicBezTo>
                        <a:cubicBezTo>
                          <a:pt x="8010491" y="1767105"/>
                          <a:pt x="8092705" y="1690241"/>
                          <a:pt x="7955936" y="1702192"/>
                        </a:cubicBezTo>
                        <a:cubicBezTo>
                          <a:pt x="7819167" y="1714143"/>
                          <a:pt x="7818629" y="1689037"/>
                          <a:pt x="7723444" y="1702192"/>
                        </a:cubicBezTo>
                        <a:cubicBezTo>
                          <a:pt x="7628259" y="1715347"/>
                          <a:pt x="7540125" y="1667470"/>
                          <a:pt x="7374706" y="1702192"/>
                        </a:cubicBezTo>
                        <a:cubicBezTo>
                          <a:pt x="7209287" y="1736914"/>
                          <a:pt x="6949246" y="1683255"/>
                          <a:pt x="6677230" y="1702192"/>
                        </a:cubicBezTo>
                        <a:cubicBezTo>
                          <a:pt x="6405214" y="1721129"/>
                          <a:pt x="6479495" y="1699452"/>
                          <a:pt x="6328492" y="1702192"/>
                        </a:cubicBezTo>
                        <a:cubicBezTo>
                          <a:pt x="6177489" y="1704932"/>
                          <a:pt x="6164007" y="1697772"/>
                          <a:pt x="6096000" y="1702192"/>
                        </a:cubicBezTo>
                        <a:cubicBezTo>
                          <a:pt x="6027993" y="1706612"/>
                          <a:pt x="5854912" y="1697304"/>
                          <a:pt x="5747262" y="1702192"/>
                        </a:cubicBezTo>
                        <a:cubicBezTo>
                          <a:pt x="5639612" y="1707080"/>
                          <a:pt x="5469031" y="1674271"/>
                          <a:pt x="5282278" y="1702192"/>
                        </a:cubicBezTo>
                        <a:cubicBezTo>
                          <a:pt x="5095525" y="1730113"/>
                          <a:pt x="4916093" y="1655469"/>
                          <a:pt x="4701048" y="1702192"/>
                        </a:cubicBezTo>
                        <a:cubicBezTo>
                          <a:pt x="4486003" y="1748915"/>
                          <a:pt x="4471637" y="1701667"/>
                          <a:pt x="4352310" y="1702192"/>
                        </a:cubicBezTo>
                        <a:cubicBezTo>
                          <a:pt x="4232983" y="1702717"/>
                          <a:pt x="3840398" y="1697931"/>
                          <a:pt x="3538588" y="1702192"/>
                        </a:cubicBezTo>
                        <a:cubicBezTo>
                          <a:pt x="3236778" y="1706453"/>
                          <a:pt x="3169443" y="1688897"/>
                          <a:pt x="2957357" y="1702192"/>
                        </a:cubicBezTo>
                        <a:cubicBezTo>
                          <a:pt x="2745271" y="1715487"/>
                          <a:pt x="2482733" y="1697075"/>
                          <a:pt x="2143635" y="1702192"/>
                        </a:cubicBezTo>
                        <a:cubicBezTo>
                          <a:pt x="1804537" y="1707309"/>
                          <a:pt x="1599114" y="1626006"/>
                          <a:pt x="1446159" y="1702192"/>
                        </a:cubicBezTo>
                        <a:cubicBezTo>
                          <a:pt x="1293204" y="1778378"/>
                          <a:pt x="1149640" y="1669857"/>
                          <a:pt x="981175" y="1702192"/>
                        </a:cubicBezTo>
                        <a:cubicBezTo>
                          <a:pt x="812710" y="1734527"/>
                          <a:pt x="551886" y="1671415"/>
                          <a:pt x="283699" y="1702192"/>
                        </a:cubicBezTo>
                        <a:cubicBezTo>
                          <a:pt x="127172" y="1709278"/>
                          <a:pt x="14275" y="1562367"/>
                          <a:pt x="0" y="1418493"/>
                        </a:cubicBezTo>
                        <a:cubicBezTo>
                          <a:pt x="-39785" y="1280039"/>
                          <a:pt x="21739" y="1134605"/>
                          <a:pt x="0" y="851096"/>
                        </a:cubicBezTo>
                        <a:cubicBezTo>
                          <a:pt x="-21739" y="567587"/>
                          <a:pt x="29748" y="473798"/>
                          <a:pt x="0" y="28369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обладает одной из крупнейших трудовых сил в мире, что делает его одним из крупнейших производителей товаров. Работники в Китае имеют различные уровни квалификации и способности, что позволяет стране производить разнообразные товары и услуги.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6ACA4-4492-4D5E-A293-E5A530094D78}"/>
              </a:ext>
            </a:extLst>
          </p:cNvPr>
          <p:cNvSpPr txBox="1"/>
          <p:nvPr/>
        </p:nvSpPr>
        <p:spPr>
          <a:xfrm flipH="1">
            <a:off x="888609" y="1744394"/>
            <a:ext cx="81358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8000" b="1" dirty="0">
                <a:solidFill>
                  <a:srgbClr val="00B0F0"/>
                </a:solidFill>
              </a:rPr>
              <a:t>ТРУД</a:t>
            </a:r>
          </a:p>
        </p:txBody>
      </p:sp>
    </p:spTree>
    <p:extLst>
      <p:ext uri="{BB962C8B-B14F-4D97-AF65-F5344CB8AC3E}">
        <p14:creationId xmlns:p14="http://schemas.microsoft.com/office/powerpoint/2010/main" val="62495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0AE07-2B2C-43E9-B31B-1F964EB62BE5}"/>
              </a:ext>
            </a:extLst>
          </p:cNvPr>
          <p:cNvSpPr txBox="1"/>
          <p:nvPr/>
        </p:nvSpPr>
        <p:spPr>
          <a:xfrm>
            <a:off x="102554" y="314205"/>
            <a:ext cx="58341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B050"/>
                </a:solidFill>
              </a:rPr>
              <a:t>Численность экономически активного населения страны 780 миллионов человек (2021)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5C4530-2B64-4978-AFBB-1729E64E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17" y="3058510"/>
            <a:ext cx="5735783" cy="3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04FB75-0172-4F0C-A777-7E3E3131EC18}"/>
              </a:ext>
            </a:extLst>
          </p:cNvPr>
          <p:cNvSpPr txBox="1"/>
          <p:nvPr/>
        </p:nvSpPr>
        <p:spPr>
          <a:xfrm>
            <a:off x="6654310" y="2104403"/>
            <a:ext cx="5231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Численность безработных в стране, 5,1%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07B6-DC2C-4269-B4A8-1382DE259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23"/>
          <a:stretch/>
        </p:blipFill>
        <p:spPr>
          <a:xfrm>
            <a:off x="1" y="1808830"/>
            <a:ext cx="6054432" cy="50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CC28FC-2060-4CCD-84BC-91406F751DE2}"/>
              </a:ext>
            </a:extLst>
          </p:cNvPr>
          <p:cNvSpPr txBox="1"/>
          <p:nvPr/>
        </p:nvSpPr>
        <p:spPr>
          <a:xfrm>
            <a:off x="0" y="0"/>
            <a:ext cx="3291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1C6AF-FF83-49AB-BBE2-13348BBF5E85}"/>
              </a:ext>
            </a:extLst>
          </p:cNvPr>
          <p:cNvSpPr txBox="1"/>
          <p:nvPr/>
        </p:nvSpPr>
        <p:spPr>
          <a:xfrm>
            <a:off x="0" y="733246"/>
            <a:ext cx="3291840" cy="61247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ru-RU" sz="2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обладает обширными природными ресурсами, включая уголь, нефть, природный газ, металлы, леса, водные ресурсы и сельскохозяйственные угодья, что позволяет стране вести разнообразное производство.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EEC4AD-27B7-4453-9D51-2F1A8C17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"/>
            <a:ext cx="8900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4DFBC-2A5A-4628-B6C6-A1D56AD1B5B0}"/>
              </a:ext>
            </a:extLst>
          </p:cNvPr>
          <p:cNvSpPr txBox="1"/>
          <p:nvPr/>
        </p:nvSpPr>
        <p:spPr>
          <a:xfrm>
            <a:off x="0" y="3680460"/>
            <a:ext cx="65768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Полезные ископаемые: уголь (около 3,5 миллиардов тонн в 2020 г), нефть (около 559 миллионов тонн нефти в 2020 г), природный газ (320 миллиардов кубометров в 2020 г), железную руду, редкие металлы, медь, золото, алюминий и многое другое.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F765C3-6F01-46A3-AC4E-9313A639B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4141" cy="34691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195785-085F-49DC-823C-FDC8A413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08" y="3151341"/>
            <a:ext cx="5203652" cy="34691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ECFB0D-D6D9-4606-9AB1-A5C90E816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08" y="-1"/>
            <a:ext cx="5409392" cy="31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A4331-586C-458D-BC60-60856367AE78}"/>
              </a:ext>
            </a:extLst>
          </p:cNvPr>
          <p:cNvSpPr txBox="1"/>
          <p:nvPr/>
        </p:nvSpPr>
        <p:spPr>
          <a:xfrm>
            <a:off x="1303595" y="362555"/>
            <a:ext cx="3183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Капитал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BFE94-FF6D-43FC-A914-A4031C651883}"/>
              </a:ext>
            </a:extLst>
          </p:cNvPr>
          <p:cNvSpPr txBox="1"/>
          <p:nvPr/>
        </p:nvSpPr>
        <p:spPr>
          <a:xfrm>
            <a:off x="6096000" y="974100"/>
            <a:ext cx="6096000" cy="4524315"/>
          </a:xfrm>
          <a:prstGeom prst="rect">
            <a:avLst/>
          </a:prstGeom>
          <a:gradFill flip="none" rotWithShape="1">
            <a:gsLst>
              <a:gs pos="14000">
                <a:srgbClr val="FF0000"/>
              </a:gs>
              <a:gs pos="97000">
                <a:srgbClr val="00B0F0"/>
              </a:gs>
              <a:gs pos="76000">
                <a:schemeClr val="accent6">
                  <a:lumMod val="0"/>
                  <a:lumOff val="100000"/>
                </a:schemeClr>
              </a:gs>
              <a:gs pos="39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ru-RU" sz="36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имеет значительные инвестиции в инфраструктуру, технологии, оборудование и другие производственные активы, которые обеспечивают основу для развития производства и экономики.</a:t>
            </a:r>
            <a:endParaRPr lang="ru-RU" sz="36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382218-373D-4BD2-841D-02F8A501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09"/>
            <a:ext cx="6096000" cy="45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948CB1-56D9-41D4-83B2-3A6746E8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545"/>
            <a:ext cx="5470414" cy="32594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3B03D9-D03B-4A26-A4E2-571B9A272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87694"/>
            <a:ext cx="6083576" cy="367030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3BB927-3565-4D67-A796-B20098DA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389" y="0"/>
            <a:ext cx="6083576" cy="4055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48A9A-2DC6-466C-8611-B40BFE9CE254}"/>
              </a:ext>
            </a:extLst>
          </p:cNvPr>
          <p:cNvSpPr txBox="1"/>
          <p:nvPr/>
        </p:nvSpPr>
        <p:spPr>
          <a:xfrm>
            <a:off x="219448" y="1443573"/>
            <a:ext cx="3849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Объём инвестиций в экономику КНР в 2020 году составил 144,4 млрд долларов;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3E5C1-9609-4B0B-A092-6220B4E583FF}"/>
              </a:ext>
            </a:extLst>
          </p:cNvPr>
          <p:cNvSpPr txBox="1"/>
          <p:nvPr/>
        </p:nvSpPr>
        <p:spPr>
          <a:xfrm>
            <a:off x="8801101" y="827529"/>
            <a:ext cx="337847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Денежные потоки составляют 50.4 млрд долларов;</a:t>
            </a:r>
          </a:p>
        </p:txBody>
      </p:sp>
    </p:spTree>
    <p:extLst>
      <p:ext uri="{BB962C8B-B14F-4D97-AF65-F5344CB8AC3E}">
        <p14:creationId xmlns:p14="http://schemas.microsoft.com/office/powerpoint/2010/main" val="385080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B414A-07A4-468D-8BF7-EDACFEB2F6D0}"/>
              </a:ext>
            </a:extLst>
          </p:cNvPr>
          <p:cNvSpPr txBox="1"/>
          <p:nvPr/>
        </p:nvSpPr>
        <p:spPr>
          <a:xfrm>
            <a:off x="-1" y="6124754"/>
            <a:ext cx="7153603" cy="584775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Предпринимательская способность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033E3-EA7B-4303-A825-C1545E28845B}"/>
              </a:ext>
            </a:extLst>
          </p:cNvPr>
          <p:cNvSpPr txBox="1"/>
          <p:nvPr/>
        </p:nvSpPr>
        <p:spPr>
          <a:xfrm>
            <a:off x="7153602" y="0"/>
            <a:ext cx="5038398" cy="61247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ru-RU" sz="2800" kern="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Китай имеет большое количество предпринимателей, которые осуществляют различные виды деятельности, начиная от производства до услуг. В Китае многие предприниматели также имеют доступ к государственной поддержке, инфраструктуре, сетям поставщиков и рынкам сбыта, что также влияет на успешность их предпринимательской деятельности.</a:t>
            </a:r>
            <a:endParaRPr lang="ru-RU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26564E-DC47-40E2-8FA5-0FE6DF23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8676"/>
            <a:ext cx="7076465" cy="59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A5BE95C-0C4F-4C26-B362-CF82B8007700}"/>
              </a:ext>
            </a:extLst>
          </p:cNvPr>
          <p:cNvCxnSpPr/>
          <p:nvPr/>
        </p:nvCxnSpPr>
        <p:spPr>
          <a:xfrm>
            <a:off x="4745421" y="0"/>
            <a:ext cx="0" cy="6858000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37F225-6E51-4E31-9DEF-109CDA538BC0}"/>
              </a:ext>
            </a:extLst>
          </p:cNvPr>
          <p:cNvSpPr txBox="1"/>
          <p:nvPr/>
        </p:nvSpPr>
        <p:spPr>
          <a:xfrm>
            <a:off x="2629" y="3216057"/>
            <a:ext cx="4569372" cy="237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малого и среднего предпринимательства, в Китае более 30 миллионов зарегистрированных МСП;</a:t>
            </a:r>
            <a:endParaRPr lang="ru-RU" sz="28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6F95-5C1F-45B0-833B-90601B654AD4}"/>
              </a:ext>
            </a:extLst>
          </p:cNvPr>
          <p:cNvSpPr txBox="1"/>
          <p:nvPr/>
        </p:nvSpPr>
        <p:spPr>
          <a:xfrm>
            <a:off x="4745422" y="398659"/>
            <a:ext cx="2995446" cy="237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Количество предпринимателей в стране более 100 миллионов человек;</a:t>
            </a:r>
            <a:endParaRPr lang="ru-RU" sz="2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9C31D-5D60-4DF2-B55C-08B0E0E2D6E8}"/>
              </a:ext>
            </a:extLst>
          </p:cNvPr>
          <p:cNvSpPr txBox="1"/>
          <p:nvPr/>
        </p:nvSpPr>
        <p:spPr>
          <a:xfrm>
            <a:off x="4818994" y="3739276"/>
            <a:ext cx="23819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3200" b="1" i="1" dirty="0">
                <a:solidFill>
                  <a:schemeClr val="accent1">
                    <a:lumMod val="75000"/>
                  </a:schemeClr>
                </a:solidFill>
              </a:rPr>
              <a:t>- Индекс деловой активности 52.1; 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3E42449-2A38-482D-AF39-9FC810B15554}"/>
              </a:ext>
            </a:extLst>
          </p:cNvPr>
          <p:cNvCxnSpPr/>
          <p:nvPr/>
        </p:nvCxnSpPr>
        <p:spPr>
          <a:xfrm flipH="1">
            <a:off x="4745421" y="3090041"/>
            <a:ext cx="7446579" cy="0"/>
          </a:xfrm>
          <a:prstGeom prst="line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1C5021-1EE9-4FBC-A1E9-75F5CA7E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63" y="37201"/>
            <a:ext cx="4282436" cy="30976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5BC398-B50B-4CA4-8626-818FBF03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29150" cy="30861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9C8CCD-03B3-4270-AE54-ED3408B3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468" y="3322903"/>
            <a:ext cx="4914903" cy="35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48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370</Words>
  <Application>Microsoft Office PowerPoint</Application>
  <PresentationFormat>Широкоэкранный</PresentationFormat>
  <Paragraphs>25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Bad Script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31</cp:revision>
  <dcterms:created xsi:type="dcterms:W3CDTF">2024-01-13T11:22:09Z</dcterms:created>
  <dcterms:modified xsi:type="dcterms:W3CDTF">2024-03-12T21:54:49Z</dcterms:modified>
</cp:coreProperties>
</file>